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0907"/>
    <a:srgbClr val="FF10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53" autoAdjust="0"/>
    <p:restoredTop sz="94660"/>
  </p:normalViewPr>
  <p:slideViewPr>
    <p:cSldViewPr snapToGrid="0" snapToObjects="1">
      <p:cViewPr varScale="1">
        <p:scale>
          <a:sx n="53" d="100"/>
          <a:sy n="53" d="100"/>
        </p:scale>
        <p:origin x="2376" y="4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66ED93-679C-7E43-9A77-A3FF248DF22D}" type="datetimeFigureOut">
              <a:rPr lang="en-US" smtClean="0"/>
              <a:t>7/7/2014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6ED93-679C-7E43-9A77-A3FF248DF22D}" type="datetimeFigureOut">
              <a:rPr lang="en-US" smtClean="0"/>
              <a:t>7/7/2014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6ED93-679C-7E43-9A77-A3FF248DF22D}" type="datetimeFigureOut">
              <a:rPr lang="en-US" smtClean="0"/>
              <a:t>7/7/2014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6ED93-679C-7E43-9A77-A3FF248DF22D}" type="datetimeFigureOut">
              <a:rPr lang="en-US" smtClean="0"/>
              <a:t>7/7/2014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66ED93-679C-7E43-9A77-A3FF248DF22D}" type="datetimeFigureOut">
              <a:rPr lang="en-US" smtClean="0"/>
              <a:t>7/7/2014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66ED93-679C-7E43-9A77-A3FF248DF22D}" type="datetimeFigureOut">
              <a:rPr lang="en-US" smtClean="0"/>
              <a:t>7/7/2014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66ED93-679C-7E43-9A77-A3FF248DF22D}" type="datetimeFigureOut">
              <a:rPr lang="en-US" smtClean="0"/>
              <a:t>7/7/2014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66ED93-679C-7E43-9A77-A3FF248DF22D}" type="datetimeFigureOut">
              <a:rPr lang="en-US" smtClean="0"/>
              <a:t>7/7/2014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6ED93-679C-7E43-9A77-A3FF248DF22D}" type="datetimeFigureOut">
              <a:rPr lang="en-US" smtClean="0"/>
              <a:t>7/7/2014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6ED93-679C-7E43-9A77-A3FF248DF22D}" type="datetimeFigureOut">
              <a:rPr lang="en-US" smtClean="0"/>
              <a:t>7/7/2014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6ED93-679C-7E43-9A77-A3FF248DF22D}" type="datetimeFigureOut">
              <a:rPr lang="en-US" smtClean="0"/>
              <a:t>7/7/2014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A71B-43D7-C54E-8CC1-6F9954AE25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666ED93-679C-7E43-9A77-A3FF248DF22D}" type="datetimeFigureOut">
              <a:rPr lang="en-US" smtClean="0"/>
              <a:t>7/7/2014</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D371A71B-43D7-C54E-8CC1-6F9954AE251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mailto:biosci@stanford.edu"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mailto:biosci@stanford.edu" TargetMode="External"/><Relationship Id="rId5" Type="http://schemas.openxmlformats.org/officeDocument/2006/relationships/hyperlink" Target="http://biosciences.stanford.edu"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p:cNvSpPr>
          <p:nvPr/>
        </p:nvSpPr>
        <p:spPr>
          <a:xfrm>
            <a:off x="-46470" y="0"/>
            <a:ext cx="1732396" cy="9144000"/>
          </a:xfrm>
          <a:prstGeom prst="rect">
            <a:avLst/>
          </a:prstGeom>
          <a:solidFill>
            <a:srgbClr val="9D0907"/>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a:p>
            <a:endParaRPr lang="en-US" sz="1000" dirty="0" smtClean="0">
              <a:latin typeface="Gill Sans"/>
              <a:cs typeface="Gill Sans"/>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197939" y="278790"/>
            <a:ext cx="1028485" cy="1022888"/>
          </a:xfrm>
          <a:prstGeom prst="rect">
            <a:avLst/>
          </a:prstGeom>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905927" y="666226"/>
            <a:ext cx="579034" cy="666428"/>
          </a:xfrm>
          <a:prstGeom prst="rect">
            <a:avLst/>
          </a:prstGeom>
        </p:spPr>
      </p:pic>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1819759" y="155201"/>
            <a:ext cx="4867620" cy="929898"/>
          </a:xfrm>
          <a:prstGeom prst="rect">
            <a:avLst/>
          </a:prstGeom>
        </p:spPr>
      </p:pic>
      <p:sp>
        <p:nvSpPr>
          <p:cNvPr id="10" name="TextBox 9"/>
          <p:cNvSpPr txBox="1"/>
          <p:nvPr/>
        </p:nvSpPr>
        <p:spPr>
          <a:xfrm>
            <a:off x="1791183" y="1291160"/>
            <a:ext cx="4994849" cy="7832914"/>
          </a:xfrm>
          <a:prstGeom prst="rect">
            <a:avLst/>
          </a:prstGeom>
          <a:noFill/>
        </p:spPr>
        <p:txBody>
          <a:bodyPr wrap="square" rtlCol="0">
            <a:spAutoFit/>
          </a:bodyPr>
          <a:lstStyle/>
          <a:p>
            <a:r>
              <a:rPr lang="en-US" sz="1100" b="1" dirty="0">
                <a:latin typeface="Gill Sans"/>
              </a:rPr>
              <a:t>When you join Stanford Biosciences, you join a collaborative network tackling some of the world's toughest questions.</a:t>
            </a:r>
            <a:r>
              <a:rPr lang="en-US" sz="800" dirty="0">
                <a:latin typeface="Gill Sans"/>
              </a:rPr>
              <a:t/>
            </a:r>
            <a:br>
              <a:rPr lang="en-US" sz="800" dirty="0">
                <a:latin typeface="Gill Sans"/>
              </a:rPr>
            </a:br>
            <a:endParaRPr lang="en-US" sz="800" dirty="0">
              <a:latin typeface="Gill Sans"/>
            </a:endParaRPr>
          </a:p>
          <a:p>
            <a:r>
              <a:rPr lang="en-US" sz="800" dirty="0">
                <a:latin typeface="Gill Sans"/>
              </a:rPr>
              <a:t>The Stanford Biosciences Home Programs comprise eight departments and five interdisciplinary programs, which span the School of Medicine and the School of Humanities and Sciences. These Home Programs are the foundation of our collaborative culture, offering students the opportunity to tailor their graduate education by working within an entire network of faculty, labs, and approaches to pursue their research.</a:t>
            </a:r>
          </a:p>
          <a:p>
            <a:r>
              <a:rPr lang="en-US" sz="800" dirty="0">
                <a:latin typeface="Gill Sans"/>
              </a:rPr>
              <a:t>Each student is admitted to a particular Home Program and initiates training with a core group of faculty, students, and postdoctoral fellows who share scientific interests. Many Home Programs host annual retreats—facilitating the exchange of ideas between Stanford colleagues and fostering team-building—as well as seminar series that invite outside speakers</a:t>
            </a:r>
            <a:r>
              <a:rPr lang="en-US" sz="800" dirty="0" smtClean="0">
                <a:latin typeface="Gill Sans"/>
              </a:rPr>
              <a:t>.</a:t>
            </a:r>
          </a:p>
          <a:p>
            <a:endParaRPr lang="en-US" sz="800" dirty="0" smtClean="0">
              <a:latin typeface="Gill Sans"/>
            </a:endParaRPr>
          </a:p>
          <a:p>
            <a:r>
              <a:rPr lang="en-US" sz="800" dirty="0">
                <a:latin typeface="Gill Sans"/>
              </a:rPr>
              <a:t>In addition to that intimate setting, all Biosciences students have access to faculty in every Home Program for laboratory rotations and potential thesis work. One of Stanford Biosciences' biggest strengths is the physical proximity of programs and labs, encouraging face-to-face collaboration and feeding an environment of interdisciplinary innovation. Indeed, the Biosciences PhD Programs combine the supportive atmosphere of a small program with the many opportunities afforded by a large umbrella program—the best of both worlds.</a:t>
            </a:r>
          </a:p>
          <a:p>
            <a:r>
              <a:rPr lang="en-US" sz="800" dirty="0">
                <a:latin typeface="Gill Sans"/>
              </a:rPr>
              <a:t> </a:t>
            </a:r>
            <a:endParaRPr lang="en-US" sz="800" dirty="0" smtClean="0">
              <a:latin typeface="Gill Sans"/>
            </a:endParaRPr>
          </a:p>
          <a:p>
            <a:endParaRPr lang="en-US" sz="800" dirty="0">
              <a:latin typeface="Gill Sans"/>
            </a:endParaRPr>
          </a:p>
          <a:p>
            <a:r>
              <a:rPr lang="en-US" sz="800" dirty="0">
                <a:latin typeface="Gill Sans"/>
              </a:rPr>
              <a:t> </a:t>
            </a:r>
          </a:p>
          <a:p>
            <a:r>
              <a:rPr lang="en-US" sz="1100" b="1" dirty="0">
                <a:latin typeface="Gill Sans"/>
              </a:rPr>
              <a:t>INTERDISCIPLINARY COLLABORATION</a:t>
            </a:r>
          </a:p>
          <a:p>
            <a:r>
              <a:rPr lang="en-US" sz="800" dirty="0">
                <a:latin typeface="Gill Sans"/>
              </a:rPr>
              <a:t> </a:t>
            </a:r>
          </a:p>
          <a:p>
            <a:r>
              <a:rPr lang="en-US" sz="800" dirty="0">
                <a:latin typeface="Gill Sans"/>
              </a:rPr>
              <a:t>Stanford lies at the world's epicenter of discovery and innovation. Within just a few hundred yards of any spot on campus, the most brilliant minds in medicine, engineering, physics, statistics, psychology, business, law, humanities, ethics, public policy, computer science, and all the biosciences are working together to expand to new frontiers of human knowledge. And within just a few miles, that knowledge is put to work in and around Silicon Valley, creating new technologies to improve the human condition.</a:t>
            </a:r>
          </a:p>
          <a:p>
            <a:r>
              <a:rPr lang="en-US" sz="800" dirty="0">
                <a:latin typeface="Gill Sans"/>
              </a:rPr>
              <a:t> </a:t>
            </a:r>
          </a:p>
          <a:p>
            <a:r>
              <a:rPr lang="en-US" sz="800" dirty="0">
                <a:latin typeface="Gill Sans"/>
              </a:rPr>
              <a:t>This co-location of genius, steeped in entrepreneurial spirit, makes Stanford truly unique. A cardiologist and a physicist can discuss a promising research idea over coffee at a moment's notice. An immunologist and an electrical engineer can work side-by-side on a prototype, deep into the night. A biochemist can consult with a neurologist and his patients daily during a clinical trial</a:t>
            </a:r>
            <a:r>
              <a:rPr lang="en-US" sz="800" dirty="0" smtClean="0">
                <a:latin typeface="Gill Sans"/>
              </a:rPr>
              <a:t>.</a:t>
            </a:r>
          </a:p>
          <a:p>
            <a:r>
              <a:rPr lang="en-US" sz="800" dirty="0" smtClean="0">
                <a:latin typeface="Gill Sans"/>
              </a:rPr>
              <a:t> </a:t>
            </a:r>
          </a:p>
          <a:p>
            <a:endParaRPr lang="en-US" sz="800" dirty="0" smtClean="0">
              <a:latin typeface="Gill Sans"/>
            </a:endParaRPr>
          </a:p>
          <a:p>
            <a:endParaRPr lang="en-US" sz="800" dirty="0" smtClean="0">
              <a:latin typeface="Gill Sans"/>
            </a:endParaRPr>
          </a:p>
          <a:p>
            <a:r>
              <a:rPr lang="en-US" sz="1100" b="1" dirty="0">
                <a:latin typeface="Gill Sans"/>
              </a:rPr>
              <a:t>UNPARALLELED FACULTY</a:t>
            </a:r>
          </a:p>
          <a:p>
            <a:r>
              <a:rPr lang="en-US" sz="800" dirty="0">
                <a:latin typeface="Gill Sans"/>
              </a:rPr>
              <a:t> </a:t>
            </a:r>
          </a:p>
          <a:p>
            <a:r>
              <a:rPr lang="en-US" sz="800" dirty="0">
                <a:latin typeface="Gill Sans"/>
              </a:rPr>
              <a:t>In the past six decades, there have been eight Stanford Nobel laureates in the biosciences alone. Stanford researchers have also garnered the largest number of NIH Pioneer Awards, New Innovator Awards, and Transformative Research Awards for a single institution—more than twice that of any other.</a:t>
            </a:r>
          </a:p>
          <a:p>
            <a:r>
              <a:rPr lang="en-US" sz="800" dirty="0">
                <a:latin typeface="Gill Sans"/>
              </a:rPr>
              <a:t> </a:t>
            </a:r>
          </a:p>
          <a:p>
            <a:r>
              <a:rPr lang="en-US" sz="800" dirty="0">
                <a:latin typeface="Gill Sans"/>
              </a:rPr>
              <a:t>The Stanford Biosciences Ph.D. Programs include over 350 faculty members. Our extremely high faculty to student ratio means that students have an abundance of choices when selecting their rotations and thesis labs.  Our current faculty includes six Nobel Prize winners: </a:t>
            </a:r>
          </a:p>
          <a:p>
            <a:r>
              <a:rPr lang="en-US" sz="800" dirty="0">
                <a:latin typeface="Gill Sans"/>
              </a:rPr>
              <a:t> </a:t>
            </a:r>
          </a:p>
          <a:p>
            <a:r>
              <a:rPr lang="en-US" sz="800" dirty="0">
                <a:latin typeface="Gill Sans"/>
              </a:rPr>
              <a:t>Tomas </a:t>
            </a:r>
            <a:r>
              <a:rPr lang="en-US" sz="800" dirty="0" err="1">
                <a:latin typeface="Gill Sans"/>
              </a:rPr>
              <a:t>Sudhof</a:t>
            </a:r>
            <a:r>
              <a:rPr lang="en-US" sz="800" dirty="0">
                <a:latin typeface="Gill Sans"/>
              </a:rPr>
              <a:t> - Physiology or Medicine • 2013</a:t>
            </a:r>
            <a:r>
              <a:rPr lang="en-US" sz="800" dirty="0" smtClean="0">
                <a:latin typeface="Gill Sans"/>
              </a:rPr>
              <a:t>	Andrew </a:t>
            </a:r>
            <a:r>
              <a:rPr lang="en-US" sz="800" dirty="0">
                <a:latin typeface="Gill Sans"/>
              </a:rPr>
              <a:t>Fire - Physiology or Medicine • 2006</a:t>
            </a:r>
          </a:p>
          <a:p>
            <a:r>
              <a:rPr lang="en-US" sz="800" dirty="0">
                <a:latin typeface="Gill Sans"/>
              </a:rPr>
              <a:t>Michael Levitt - Chemistry • 2013	</a:t>
            </a:r>
            <a:r>
              <a:rPr lang="en-US" sz="800" dirty="0" smtClean="0">
                <a:latin typeface="Gill Sans"/>
              </a:rPr>
              <a:t>	Roger </a:t>
            </a:r>
            <a:r>
              <a:rPr lang="en-US" sz="800" dirty="0">
                <a:latin typeface="Gill Sans"/>
              </a:rPr>
              <a:t>Kornberg - Chemistry • 2006</a:t>
            </a:r>
          </a:p>
          <a:p>
            <a:r>
              <a:rPr lang="en-US" sz="800" dirty="0">
                <a:latin typeface="Gill Sans"/>
              </a:rPr>
              <a:t>Brian </a:t>
            </a:r>
            <a:r>
              <a:rPr lang="en-US" sz="800" dirty="0" err="1">
                <a:latin typeface="Gill Sans"/>
              </a:rPr>
              <a:t>Kobilka</a:t>
            </a:r>
            <a:r>
              <a:rPr lang="en-US" sz="800" dirty="0">
                <a:latin typeface="Gill Sans"/>
              </a:rPr>
              <a:t> - Chemistry • 2012		</a:t>
            </a:r>
            <a:r>
              <a:rPr lang="en-US" sz="800" dirty="0" smtClean="0">
                <a:latin typeface="Gill Sans"/>
              </a:rPr>
              <a:t>Paul </a:t>
            </a:r>
            <a:r>
              <a:rPr lang="en-US" sz="800" dirty="0">
                <a:latin typeface="Gill Sans"/>
              </a:rPr>
              <a:t>Berg - Chemistry • 1980	</a:t>
            </a:r>
          </a:p>
          <a:p>
            <a:r>
              <a:rPr lang="en-US" sz="800" dirty="0" smtClean="0">
                <a:latin typeface="Gill Sans"/>
              </a:rPr>
              <a:t> </a:t>
            </a:r>
          </a:p>
          <a:p>
            <a:endParaRPr lang="en-US" sz="800" dirty="0" smtClean="0">
              <a:latin typeface="Gill Sans"/>
            </a:endParaRPr>
          </a:p>
          <a:p>
            <a:endParaRPr lang="en-US" sz="800" dirty="0" smtClean="0">
              <a:latin typeface="Gill Sans"/>
            </a:endParaRPr>
          </a:p>
          <a:p>
            <a:r>
              <a:rPr lang="en-US" sz="1100" b="1" dirty="0">
                <a:latin typeface="Gill Sans"/>
              </a:rPr>
              <a:t>STUDENT LIFE</a:t>
            </a:r>
            <a:endParaRPr lang="en-US" sz="1100" b="1" dirty="0" smtClean="0">
              <a:latin typeface="Gill Sans"/>
            </a:endParaRPr>
          </a:p>
          <a:p>
            <a:endParaRPr lang="en-US" sz="800" dirty="0" smtClean="0">
              <a:latin typeface="Gill Sans"/>
            </a:endParaRPr>
          </a:p>
          <a:p>
            <a:r>
              <a:rPr lang="en-US" sz="800" dirty="0">
                <a:latin typeface="Gill Sans"/>
              </a:rPr>
              <a:t>With easy access to San Francisco and a host of outdoor attractions, Stanford students enjoy a world of cultural options that round out their graduate experience. The diversity of things to see and do in the Bay Area fosters an innovative, entrepreneurial, and creative environment that encourages students to think big and pursue original ideas. </a:t>
            </a:r>
            <a:endParaRPr lang="en-US" sz="800" dirty="0" smtClean="0"/>
          </a:p>
          <a:p>
            <a:endParaRPr lang="en-US" sz="800" dirty="0" smtClean="0"/>
          </a:p>
        </p:txBody>
      </p:sp>
      <p:sp>
        <p:nvSpPr>
          <p:cNvPr id="12" name="TextBox 11"/>
          <p:cNvSpPr txBox="1"/>
          <p:nvPr/>
        </p:nvSpPr>
        <p:spPr>
          <a:xfrm rot="10800000" flipV="1">
            <a:off x="-46472" y="2006384"/>
            <a:ext cx="1732397" cy="3277820"/>
          </a:xfrm>
          <a:prstGeom prst="rect">
            <a:avLst/>
          </a:prstGeom>
          <a:noFill/>
        </p:spPr>
        <p:txBody>
          <a:bodyPr wrap="square" rtlCol="0">
            <a:spAutoFit/>
          </a:bodyPr>
          <a:lstStyle/>
          <a:p>
            <a:r>
              <a:rPr lang="en-US" sz="900" b="1" dirty="0">
                <a:solidFill>
                  <a:schemeClr val="bg1"/>
                </a:solidFill>
                <a:latin typeface="Gill Sans"/>
              </a:rPr>
              <a:t>HOW TO APPLY</a:t>
            </a:r>
            <a:r>
              <a:rPr lang="en-US" sz="900" dirty="0">
                <a:solidFill>
                  <a:schemeClr val="bg1"/>
                </a:solidFill>
                <a:latin typeface="Gill Sans"/>
              </a:rPr>
              <a:t/>
            </a:r>
            <a:br>
              <a:rPr lang="en-US" sz="900" dirty="0">
                <a:solidFill>
                  <a:schemeClr val="bg1"/>
                </a:solidFill>
                <a:latin typeface="Gill Sans"/>
              </a:rPr>
            </a:br>
            <a:endParaRPr lang="en-US" sz="900" dirty="0">
              <a:solidFill>
                <a:schemeClr val="bg1"/>
              </a:solidFill>
              <a:latin typeface="Gill Sans"/>
            </a:endParaRPr>
          </a:p>
          <a:p>
            <a:r>
              <a:rPr lang="en-US" sz="900" dirty="0">
                <a:solidFill>
                  <a:schemeClr val="bg1"/>
                </a:solidFill>
                <a:latin typeface="Gill Sans"/>
              </a:rPr>
              <a:t>Applications to the Stanford Biosciences PhD Programs must be made through Graduate Admissions by </a:t>
            </a:r>
            <a:endParaRPr lang="en-US" sz="900" dirty="0" smtClean="0">
              <a:solidFill>
                <a:schemeClr val="bg1"/>
              </a:solidFill>
              <a:latin typeface="Gill Sans"/>
            </a:endParaRPr>
          </a:p>
          <a:p>
            <a:r>
              <a:rPr lang="en-US" sz="900" dirty="0" smtClean="0">
                <a:solidFill>
                  <a:schemeClr val="bg1"/>
                </a:solidFill>
                <a:latin typeface="Gill Sans"/>
              </a:rPr>
              <a:t>December </a:t>
            </a:r>
            <a:r>
              <a:rPr lang="en-US" sz="900" dirty="0">
                <a:solidFill>
                  <a:schemeClr val="bg1"/>
                </a:solidFill>
                <a:latin typeface="Gill Sans"/>
              </a:rPr>
              <a:t>2, 2014.  </a:t>
            </a:r>
            <a:endParaRPr lang="en-US" sz="900" dirty="0" smtClean="0">
              <a:solidFill>
                <a:schemeClr val="bg1"/>
              </a:solidFill>
              <a:latin typeface="Gill Sans"/>
            </a:endParaRPr>
          </a:p>
          <a:p>
            <a:endParaRPr lang="en-US" sz="900" dirty="0" smtClean="0">
              <a:solidFill>
                <a:schemeClr val="bg1"/>
              </a:solidFill>
              <a:latin typeface="Gill Sans"/>
            </a:endParaRPr>
          </a:p>
          <a:p>
            <a:r>
              <a:rPr lang="en-US" sz="900" dirty="0" smtClean="0">
                <a:solidFill>
                  <a:schemeClr val="bg1"/>
                </a:solidFill>
                <a:latin typeface="Gill Sans"/>
              </a:rPr>
              <a:t>All </a:t>
            </a:r>
            <a:r>
              <a:rPr lang="en-US" sz="900" dirty="0">
                <a:solidFill>
                  <a:schemeClr val="bg1"/>
                </a:solidFill>
                <a:latin typeface="Gill Sans"/>
              </a:rPr>
              <a:t>transcripts and supporting documents must be submitted by the deadline in order for your application to be considered in the review process.  </a:t>
            </a:r>
            <a:endParaRPr lang="en-US" sz="900" dirty="0" smtClean="0">
              <a:solidFill>
                <a:schemeClr val="bg1"/>
              </a:solidFill>
              <a:latin typeface="Gill Sans"/>
            </a:endParaRPr>
          </a:p>
          <a:p>
            <a:endParaRPr lang="en-US" sz="900" dirty="0">
              <a:solidFill>
                <a:schemeClr val="bg1"/>
              </a:solidFill>
              <a:latin typeface="Gill Sans"/>
            </a:endParaRPr>
          </a:p>
          <a:p>
            <a:r>
              <a:rPr lang="en-US" sz="900" dirty="0" smtClean="0">
                <a:solidFill>
                  <a:schemeClr val="bg1"/>
                </a:solidFill>
                <a:latin typeface="Gill Sans"/>
              </a:rPr>
              <a:t>Apply </a:t>
            </a:r>
            <a:r>
              <a:rPr lang="en-US" sz="900" dirty="0">
                <a:solidFill>
                  <a:schemeClr val="bg1"/>
                </a:solidFill>
                <a:latin typeface="Gill Sans"/>
              </a:rPr>
              <a:t>online at: </a:t>
            </a:r>
            <a:r>
              <a:rPr lang="en-US" sz="900" dirty="0" smtClean="0">
                <a:solidFill>
                  <a:schemeClr val="bg1"/>
                </a:solidFill>
                <a:latin typeface="Gill Sans"/>
              </a:rPr>
              <a:t>http://studentaffairs.stanford.edu/gradadmissions/applying/start</a:t>
            </a:r>
            <a:endParaRPr lang="en-US" sz="900" dirty="0">
              <a:solidFill>
                <a:schemeClr val="bg1"/>
              </a:solidFill>
              <a:latin typeface="Gill Sans"/>
            </a:endParaRPr>
          </a:p>
          <a:p>
            <a:endParaRPr lang="en-US" sz="900" dirty="0" smtClean="0">
              <a:solidFill>
                <a:schemeClr val="bg1"/>
              </a:solidFill>
              <a:latin typeface="Gill Sans"/>
            </a:endParaRPr>
          </a:p>
          <a:p>
            <a:endParaRPr lang="en-US" sz="900" dirty="0">
              <a:solidFill>
                <a:schemeClr val="bg1"/>
              </a:solidFill>
              <a:latin typeface="Gill Sans"/>
            </a:endParaRPr>
          </a:p>
          <a:p>
            <a:endParaRPr lang="en-US" sz="900" dirty="0" smtClean="0">
              <a:solidFill>
                <a:schemeClr val="bg1"/>
              </a:solidFill>
              <a:latin typeface="Gill Sans"/>
            </a:endParaRPr>
          </a:p>
          <a:p>
            <a:endParaRPr lang="en-US" sz="900" dirty="0">
              <a:solidFill>
                <a:schemeClr val="bg1"/>
              </a:solidFill>
              <a:latin typeface="Gill Sans"/>
            </a:endParaRPr>
          </a:p>
        </p:txBody>
      </p:sp>
      <p:sp>
        <p:nvSpPr>
          <p:cNvPr id="13" name="TextBox 12"/>
          <p:cNvSpPr txBox="1"/>
          <p:nvPr/>
        </p:nvSpPr>
        <p:spPr>
          <a:xfrm>
            <a:off x="13342" y="7612406"/>
            <a:ext cx="1739739" cy="1200329"/>
          </a:xfrm>
          <a:prstGeom prst="rect">
            <a:avLst/>
          </a:prstGeom>
          <a:noFill/>
        </p:spPr>
        <p:txBody>
          <a:bodyPr wrap="square" rtlCol="0">
            <a:spAutoFit/>
          </a:bodyPr>
          <a:lstStyle/>
          <a:p>
            <a:r>
              <a:rPr lang="en-US" sz="900" dirty="0" smtClean="0">
                <a:solidFill>
                  <a:srgbClr val="FFFFFF"/>
                </a:solidFill>
                <a:latin typeface="Gill Sans"/>
                <a:cs typeface="Gill Sans"/>
              </a:rPr>
              <a:t>Stanford University</a:t>
            </a:r>
          </a:p>
          <a:p>
            <a:r>
              <a:rPr lang="en-US" sz="900" dirty="0" smtClean="0">
                <a:solidFill>
                  <a:srgbClr val="FFFFFF"/>
                </a:solidFill>
                <a:latin typeface="Gill Sans"/>
                <a:cs typeface="Gill Sans"/>
              </a:rPr>
              <a:t>Office of Graduate Education </a:t>
            </a:r>
          </a:p>
          <a:p>
            <a:r>
              <a:rPr lang="en-US" sz="900" dirty="0" smtClean="0">
                <a:solidFill>
                  <a:srgbClr val="FFFFFF"/>
                </a:solidFill>
                <a:latin typeface="Gill Sans"/>
                <a:cs typeface="Gill Sans"/>
              </a:rPr>
              <a:t>1265 Welch Road</a:t>
            </a:r>
          </a:p>
          <a:p>
            <a:r>
              <a:rPr lang="en-US" sz="900" dirty="0" smtClean="0">
                <a:solidFill>
                  <a:srgbClr val="FFFFFF"/>
                </a:solidFill>
                <a:latin typeface="Gill Sans"/>
                <a:cs typeface="Gill Sans"/>
              </a:rPr>
              <a:t>MSOB X2C34 </a:t>
            </a:r>
          </a:p>
          <a:p>
            <a:r>
              <a:rPr lang="en-US" sz="900" dirty="0" smtClean="0">
                <a:solidFill>
                  <a:srgbClr val="FFFFFF"/>
                </a:solidFill>
                <a:latin typeface="Gill Sans"/>
                <a:cs typeface="Gill Sans"/>
              </a:rPr>
              <a:t>Stanford, CA 94305-5421</a:t>
            </a:r>
          </a:p>
          <a:p>
            <a:r>
              <a:rPr lang="en-US" sz="900" dirty="0" smtClean="0">
                <a:solidFill>
                  <a:srgbClr val="FFFFFF"/>
                </a:solidFill>
                <a:latin typeface="Gill Sans"/>
                <a:cs typeface="Gill Sans"/>
              </a:rPr>
              <a:t>(650) 723-2460 </a:t>
            </a:r>
          </a:p>
          <a:p>
            <a:r>
              <a:rPr lang="en-US" sz="900" dirty="0" smtClean="0">
                <a:solidFill>
                  <a:srgbClr val="FFFFFF"/>
                </a:solidFill>
                <a:latin typeface="Gill Sans"/>
                <a:cs typeface="Gill Sans"/>
              </a:rPr>
              <a:t>(650) 725-3867 (fax) </a:t>
            </a:r>
          </a:p>
          <a:p>
            <a:r>
              <a:rPr lang="en-US" sz="900" dirty="0" smtClean="0">
                <a:solidFill>
                  <a:srgbClr val="FFFFFF"/>
                </a:solidFill>
                <a:latin typeface="Gill Sans"/>
                <a:cs typeface="Gill Sans"/>
                <a:hlinkClick r:id="rId5"/>
              </a:rPr>
              <a:t>biosci@stanford.edu</a:t>
            </a:r>
            <a:endParaRPr lang="en-US" sz="900" dirty="0" smtClean="0">
              <a:solidFill>
                <a:srgbClr val="FFFFFF"/>
              </a:solidFill>
              <a:latin typeface="Gill Sans"/>
              <a:cs typeface="Gill San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p:cNvSpPr>
          <p:nvPr/>
        </p:nvSpPr>
        <p:spPr>
          <a:xfrm>
            <a:off x="-62782" y="0"/>
            <a:ext cx="1758232" cy="9144000"/>
          </a:xfrm>
          <a:prstGeom prst="rect">
            <a:avLst/>
          </a:prstGeom>
          <a:solidFill>
            <a:srgbClr val="9D0907"/>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a:p>
            <a:endParaRPr lang="en-US" sz="1050" dirty="0" smtClean="0">
              <a:latin typeface="Gill Sans"/>
              <a:cs typeface="Gill Sans"/>
            </a:endParaRP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97939" y="249660"/>
            <a:ext cx="1028485" cy="1022888"/>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890437" y="637096"/>
            <a:ext cx="579034" cy="666428"/>
          </a:xfrm>
          <a:prstGeom prst="rect">
            <a:avLst/>
          </a:prstGeom>
        </p:spPr>
      </p:pic>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1880672" y="162064"/>
            <a:ext cx="4867620" cy="929898"/>
          </a:xfrm>
          <a:prstGeom prst="rect">
            <a:avLst/>
          </a:prstGeom>
        </p:spPr>
      </p:pic>
      <p:sp>
        <p:nvSpPr>
          <p:cNvPr id="9" name="TextBox 8"/>
          <p:cNvSpPr txBox="1"/>
          <p:nvPr/>
        </p:nvSpPr>
        <p:spPr>
          <a:xfrm>
            <a:off x="1753084" y="8675036"/>
            <a:ext cx="5104916" cy="400110"/>
          </a:xfrm>
          <a:prstGeom prst="rect">
            <a:avLst/>
          </a:prstGeom>
          <a:noFill/>
        </p:spPr>
        <p:txBody>
          <a:bodyPr wrap="square" rtlCol="0">
            <a:spAutoFit/>
          </a:bodyPr>
          <a:lstStyle/>
          <a:p>
            <a:r>
              <a:rPr lang="en-US" sz="1000" b="1" dirty="0"/>
              <a:t>For more information about the application process and deadline, and other important admissions information, visit </a:t>
            </a:r>
            <a:r>
              <a:rPr lang="en-US" sz="1000" b="1" dirty="0" smtClean="0"/>
              <a:t>us online at: </a:t>
            </a:r>
            <a:r>
              <a:rPr lang="en-US" sz="1000" b="1" dirty="0" smtClean="0">
                <a:hlinkClick r:id="rId5"/>
              </a:rPr>
              <a:t>biosciences.stanford.edu</a:t>
            </a:r>
            <a:endParaRPr lang="en-US" sz="1000" b="1" dirty="0" smtClean="0"/>
          </a:p>
        </p:txBody>
      </p:sp>
      <p:sp>
        <p:nvSpPr>
          <p:cNvPr id="10" name="TextBox 9"/>
          <p:cNvSpPr txBox="1"/>
          <p:nvPr/>
        </p:nvSpPr>
        <p:spPr>
          <a:xfrm>
            <a:off x="13343" y="7612406"/>
            <a:ext cx="1756052" cy="1200329"/>
          </a:xfrm>
          <a:prstGeom prst="rect">
            <a:avLst/>
          </a:prstGeom>
          <a:noFill/>
        </p:spPr>
        <p:txBody>
          <a:bodyPr wrap="square" rtlCol="0">
            <a:spAutoFit/>
          </a:bodyPr>
          <a:lstStyle/>
          <a:p>
            <a:r>
              <a:rPr lang="en-US" sz="900" dirty="0" smtClean="0">
                <a:solidFill>
                  <a:srgbClr val="FFFFFF"/>
                </a:solidFill>
                <a:latin typeface="Gill Sans"/>
                <a:cs typeface="Gill Sans"/>
              </a:rPr>
              <a:t>Stanford University</a:t>
            </a:r>
          </a:p>
          <a:p>
            <a:r>
              <a:rPr lang="en-US" sz="900" dirty="0" smtClean="0">
                <a:solidFill>
                  <a:srgbClr val="FFFFFF"/>
                </a:solidFill>
                <a:latin typeface="Gill Sans"/>
                <a:cs typeface="Gill Sans"/>
              </a:rPr>
              <a:t>Office of Graduate Education </a:t>
            </a:r>
          </a:p>
          <a:p>
            <a:r>
              <a:rPr lang="en-US" sz="900" dirty="0" smtClean="0">
                <a:solidFill>
                  <a:srgbClr val="FFFFFF"/>
                </a:solidFill>
                <a:latin typeface="Gill Sans"/>
                <a:cs typeface="Gill Sans"/>
              </a:rPr>
              <a:t>1265 Welch Road</a:t>
            </a:r>
          </a:p>
          <a:p>
            <a:r>
              <a:rPr lang="en-US" sz="900" dirty="0" smtClean="0">
                <a:solidFill>
                  <a:srgbClr val="FFFFFF"/>
                </a:solidFill>
                <a:latin typeface="Gill Sans"/>
                <a:cs typeface="Gill Sans"/>
              </a:rPr>
              <a:t>MSOB X2C34 </a:t>
            </a:r>
          </a:p>
          <a:p>
            <a:r>
              <a:rPr lang="en-US" sz="900" dirty="0" smtClean="0">
                <a:solidFill>
                  <a:srgbClr val="FFFFFF"/>
                </a:solidFill>
                <a:latin typeface="Gill Sans"/>
                <a:cs typeface="Gill Sans"/>
              </a:rPr>
              <a:t>Stanford, CA 94305-5421</a:t>
            </a:r>
          </a:p>
          <a:p>
            <a:r>
              <a:rPr lang="en-US" sz="900" dirty="0" smtClean="0">
                <a:solidFill>
                  <a:srgbClr val="FFFFFF"/>
                </a:solidFill>
                <a:latin typeface="Gill Sans"/>
                <a:cs typeface="Gill Sans"/>
              </a:rPr>
              <a:t>(650) 723-2460 </a:t>
            </a:r>
          </a:p>
          <a:p>
            <a:r>
              <a:rPr lang="en-US" sz="900" dirty="0" smtClean="0">
                <a:solidFill>
                  <a:srgbClr val="FFFFFF"/>
                </a:solidFill>
                <a:latin typeface="Gill Sans"/>
                <a:cs typeface="Gill Sans"/>
              </a:rPr>
              <a:t>(650) 725-3867 (fax) </a:t>
            </a:r>
          </a:p>
          <a:p>
            <a:r>
              <a:rPr lang="en-US" sz="900" dirty="0" smtClean="0">
                <a:solidFill>
                  <a:srgbClr val="FFFFFF"/>
                </a:solidFill>
                <a:latin typeface="Gill Sans"/>
                <a:cs typeface="Gill Sans"/>
                <a:hlinkClick r:id="rId6"/>
              </a:rPr>
              <a:t>biosci@stanford.edu</a:t>
            </a:r>
            <a:endParaRPr lang="en-US" sz="900" dirty="0" smtClean="0">
              <a:solidFill>
                <a:srgbClr val="FFFFFF"/>
              </a:solidFill>
              <a:latin typeface="Gill Sans"/>
              <a:cs typeface="Gill Sans"/>
            </a:endParaRPr>
          </a:p>
        </p:txBody>
      </p:sp>
      <p:sp>
        <p:nvSpPr>
          <p:cNvPr id="14" name="TextBox 13"/>
          <p:cNvSpPr txBox="1"/>
          <p:nvPr/>
        </p:nvSpPr>
        <p:spPr>
          <a:xfrm>
            <a:off x="1753084" y="1584579"/>
            <a:ext cx="2359436" cy="6740307"/>
          </a:xfrm>
          <a:prstGeom prst="rect">
            <a:avLst/>
          </a:prstGeom>
          <a:noFill/>
        </p:spPr>
        <p:txBody>
          <a:bodyPr wrap="square" rtlCol="0">
            <a:spAutoFit/>
          </a:bodyPr>
          <a:lstStyle/>
          <a:p>
            <a:r>
              <a:rPr lang="en-US" sz="800" b="1" dirty="0">
                <a:latin typeface="Gill Sans"/>
                <a:cs typeface="Gill Sans"/>
              </a:rPr>
              <a:t>Biochemistry	</a:t>
            </a:r>
            <a:endParaRPr lang="en-US" sz="800" dirty="0">
              <a:latin typeface="Gill Sans"/>
              <a:cs typeface="Gill Sans"/>
            </a:endParaRPr>
          </a:p>
          <a:p>
            <a:r>
              <a:rPr lang="en-US" sz="800" dirty="0">
                <a:latin typeface="Gill Sans"/>
                <a:cs typeface="Gill Sans"/>
              </a:rPr>
              <a:t>The Biochemistry Program provides research </a:t>
            </a:r>
            <a:r>
              <a:rPr lang="en-US" sz="800" dirty="0" smtClean="0">
                <a:latin typeface="Gill Sans"/>
                <a:cs typeface="Gill Sans"/>
              </a:rPr>
              <a:t>training that </a:t>
            </a:r>
            <a:r>
              <a:rPr lang="en-US" sz="800" dirty="0">
                <a:latin typeface="Gill Sans"/>
                <a:cs typeface="Gill Sans"/>
              </a:rPr>
              <a:t>spawns leaders in academia, biotech, and beyond.</a:t>
            </a:r>
            <a:r>
              <a:rPr lang="en-US" sz="800" dirty="0" smtClean="0">
                <a:latin typeface="Gill Sans"/>
                <a:cs typeface="Gill Sans"/>
              </a:rPr>
              <a:t> Our </a:t>
            </a:r>
            <a:r>
              <a:rPr lang="en-US" sz="800" dirty="0">
                <a:latin typeface="Gill Sans"/>
                <a:cs typeface="Gill Sans"/>
              </a:rPr>
              <a:t>faculty seek to better understand the highly complex,</a:t>
            </a:r>
            <a:r>
              <a:rPr lang="en-US" sz="800" dirty="0" smtClean="0">
                <a:latin typeface="Gill Sans"/>
                <a:cs typeface="Gill Sans"/>
              </a:rPr>
              <a:t> intra</a:t>
            </a:r>
            <a:r>
              <a:rPr lang="en-US" sz="800" dirty="0">
                <a:latin typeface="Gill Sans"/>
                <a:cs typeface="Gill Sans"/>
              </a:rPr>
              <a:t>- and intercellular processes. </a:t>
            </a:r>
          </a:p>
          <a:p>
            <a:r>
              <a:rPr lang="en-US" sz="800" dirty="0">
                <a:latin typeface="Gill Sans"/>
                <a:cs typeface="Gill Sans"/>
              </a:rPr>
              <a:t> </a:t>
            </a:r>
          </a:p>
          <a:p>
            <a:r>
              <a:rPr lang="en-US" sz="800" b="1" dirty="0">
                <a:latin typeface="Gill Sans"/>
                <a:cs typeface="Gill Sans"/>
              </a:rPr>
              <a:t>Biology</a:t>
            </a:r>
            <a:endParaRPr lang="en-US" sz="800" dirty="0">
              <a:latin typeface="Gill Sans"/>
              <a:cs typeface="Gill Sans"/>
            </a:endParaRPr>
          </a:p>
          <a:p>
            <a:r>
              <a:rPr lang="en-US" sz="800" dirty="0">
                <a:latin typeface="Gill Sans"/>
                <a:cs typeface="Gill Sans"/>
              </a:rPr>
              <a:t>The Biology Program trains students for careers in </a:t>
            </a:r>
            <a:r>
              <a:rPr lang="en-US" sz="800" dirty="0" smtClean="0">
                <a:latin typeface="Gill Sans"/>
                <a:cs typeface="Gill Sans"/>
              </a:rPr>
              <a:t>basic </a:t>
            </a:r>
            <a:r>
              <a:rPr lang="en-US" sz="800" dirty="0">
                <a:latin typeface="Gill Sans"/>
                <a:cs typeface="Gill Sans"/>
              </a:rPr>
              <a:t>research, offering intensive instruction in laboratories, seminars, and teaching. Our program addresses the most important problems within the different fields of biology. </a:t>
            </a:r>
          </a:p>
          <a:p>
            <a:r>
              <a:rPr lang="en-US" sz="800" dirty="0">
                <a:latin typeface="Gill Sans"/>
                <a:cs typeface="Gill Sans"/>
              </a:rPr>
              <a:t> </a:t>
            </a:r>
            <a:endParaRPr lang="en-US" sz="800" b="1" dirty="0" smtClean="0">
              <a:latin typeface="Gill Sans"/>
              <a:cs typeface="Gill Sans"/>
            </a:endParaRPr>
          </a:p>
          <a:p>
            <a:r>
              <a:rPr lang="en-US" sz="800" b="1" dirty="0" smtClean="0">
                <a:latin typeface="Gill Sans"/>
                <a:cs typeface="Gill Sans"/>
              </a:rPr>
              <a:t>Biomedical </a:t>
            </a:r>
            <a:r>
              <a:rPr lang="en-US" sz="800" b="1" dirty="0">
                <a:latin typeface="Gill Sans"/>
                <a:cs typeface="Gill Sans"/>
              </a:rPr>
              <a:t>Informatics</a:t>
            </a:r>
            <a:endParaRPr lang="en-US" sz="800" dirty="0">
              <a:latin typeface="Gill Sans"/>
              <a:cs typeface="Gill Sans"/>
            </a:endParaRPr>
          </a:p>
          <a:p>
            <a:r>
              <a:rPr lang="en-US" sz="800" dirty="0">
                <a:latin typeface="Gill Sans"/>
                <a:cs typeface="Gill Sans"/>
              </a:rPr>
              <a:t>The Biomedical Informatics Program trains research leaders to design, implement, and evaluate novel quantitative and computational methods that solve challenging problems across biomedical science and clinical medicine. </a:t>
            </a:r>
          </a:p>
          <a:p>
            <a:r>
              <a:rPr lang="en-US" sz="800" dirty="0">
                <a:latin typeface="Gill Sans"/>
                <a:cs typeface="Gill Sans"/>
              </a:rPr>
              <a:t> </a:t>
            </a:r>
          </a:p>
          <a:p>
            <a:r>
              <a:rPr lang="en-US" sz="800" b="1" dirty="0">
                <a:latin typeface="Gill Sans"/>
                <a:cs typeface="Gill Sans"/>
              </a:rPr>
              <a:t>Biophysics</a:t>
            </a:r>
            <a:endParaRPr lang="en-US" sz="800" dirty="0">
              <a:latin typeface="Gill Sans"/>
              <a:cs typeface="Gill Sans"/>
            </a:endParaRPr>
          </a:p>
          <a:p>
            <a:r>
              <a:rPr lang="en-US" sz="800" dirty="0">
                <a:latin typeface="Gill Sans"/>
                <a:cs typeface="Gill Sans"/>
              </a:rPr>
              <a:t>The Biophysics Program trains students in quantitative</a:t>
            </a:r>
            <a:r>
              <a:rPr lang="en-US" sz="800" dirty="0" smtClean="0">
                <a:latin typeface="Gill Sans"/>
                <a:cs typeface="Gill Sans"/>
              </a:rPr>
              <a:t> approaches </a:t>
            </a:r>
            <a:r>
              <a:rPr lang="en-US" sz="800" dirty="0">
                <a:latin typeface="Gill Sans"/>
                <a:cs typeface="Gill Sans"/>
              </a:rPr>
              <a:t>to biological research involving two overlapping branches of biophysics: the application of physical and chemical principles and methods to solving biological problems, and the development of new methods. </a:t>
            </a:r>
          </a:p>
          <a:p>
            <a:r>
              <a:rPr lang="en-US" sz="800" dirty="0">
                <a:latin typeface="Gill Sans"/>
                <a:cs typeface="Gill Sans"/>
              </a:rPr>
              <a:t> </a:t>
            </a:r>
          </a:p>
          <a:p>
            <a:r>
              <a:rPr lang="en-US" sz="800" b="1" dirty="0">
                <a:latin typeface="Gill Sans"/>
                <a:cs typeface="Gill Sans"/>
              </a:rPr>
              <a:t>Cancer Biology</a:t>
            </a:r>
            <a:endParaRPr lang="en-US" sz="800" dirty="0">
              <a:latin typeface="Gill Sans"/>
              <a:cs typeface="Gill Sans"/>
            </a:endParaRPr>
          </a:p>
          <a:p>
            <a:r>
              <a:rPr lang="en-US" sz="800" dirty="0">
                <a:latin typeface="Gill Sans"/>
                <a:cs typeface="Gill Sans"/>
              </a:rPr>
              <a:t>The Cancer Biology Program provides our students with education and training that will enable them to make significant contributions to this remarkable field by translating basic scientific findings into modern cancer diagnostics and treatments. </a:t>
            </a:r>
            <a:endParaRPr lang="en-US" sz="800" dirty="0" smtClean="0">
              <a:latin typeface="Gill Sans"/>
              <a:cs typeface="Gill Sans"/>
            </a:endParaRPr>
          </a:p>
          <a:p>
            <a:endParaRPr lang="en-US" sz="800" b="1" dirty="0" smtClean="0">
              <a:latin typeface="Gill Sans"/>
              <a:cs typeface="Gill Sans"/>
            </a:endParaRPr>
          </a:p>
          <a:p>
            <a:r>
              <a:rPr lang="en-US" sz="800" b="1" dirty="0" smtClean="0">
                <a:latin typeface="Gill Sans"/>
                <a:cs typeface="Gill Sans"/>
              </a:rPr>
              <a:t>Chemical </a:t>
            </a:r>
            <a:r>
              <a:rPr lang="en-US" sz="800" b="1" dirty="0">
                <a:latin typeface="Gill Sans"/>
                <a:cs typeface="Gill Sans"/>
              </a:rPr>
              <a:t>and Systems Biology</a:t>
            </a:r>
            <a:endParaRPr lang="en-US" sz="800" dirty="0">
              <a:latin typeface="Gill Sans"/>
              <a:cs typeface="Gill Sans"/>
            </a:endParaRPr>
          </a:p>
          <a:p>
            <a:r>
              <a:rPr lang="en-US" sz="800" dirty="0">
                <a:latin typeface="Gill Sans"/>
                <a:cs typeface="Gill Sans"/>
              </a:rPr>
              <a:t>The Chemical and Systems Biology Program explores the mechanisms that underlie cellular function and contribute to human </a:t>
            </a:r>
            <a:r>
              <a:rPr lang="en-US" sz="800" dirty="0" smtClean="0">
                <a:latin typeface="Gill Sans"/>
                <a:cs typeface="Gill Sans"/>
              </a:rPr>
              <a:t>disease</a:t>
            </a:r>
            <a:r>
              <a:rPr lang="en-US" sz="800" dirty="0">
                <a:latin typeface="Gill Sans"/>
                <a:cs typeface="Gill Sans"/>
              </a:rPr>
              <a:t>. Our department emphasizes interdisciplinary research that spans the biological and physical science.</a:t>
            </a:r>
            <a:endParaRPr lang="en-US" sz="800" dirty="0">
              <a:latin typeface="Gill Sans"/>
              <a:cs typeface="Gill Sans"/>
            </a:endParaRPr>
          </a:p>
          <a:p>
            <a:endParaRPr lang="en-US" sz="800" b="1" dirty="0" smtClean="0">
              <a:latin typeface="Gill Sans"/>
              <a:cs typeface="Gill Sans"/>
            </a:endParaRPr>
          </a:p>
          <a:p>
            <a:r>
              <a:rPr lang="en-US" sz="800" b="1" dirty="0" smtClean="0">
                <a:latin typeface="Gill Sans"/>
                <a:cs typeface="Gill Sans"/>
              </a:rPr>
              <a:t>Developmental </a:t>
            </a:r>
            <a:r>
              <a:rPr lang="en-US" sz="800" b="1" dirty="0">
                <a:latin typeface="Gill Sans"/>
                <a:cs typeface="Gill Sans"/>
              </a:rPr>
              <a:t>Biology</a:t>
            </a:r>
            <a:endParaRPr lang="en-US" sz="800" dirty="0">
              <a:latin typeface="Gill Sans"/>
              <a:cs typeface="Gill Sans"/>
            </a:endParaRPr>
          </a:p>
          <a:p>
            <a:r>
              <a:rPr lang="en-US" sz="800" dirty="0">
                <a:latin typeface="Gill Sans"/>
                <a:cs typeface="Gill Sans"/>
              </a:rPr>
              <a:t>The Developmental Biology Program trains scientific leaders in using cutting-edge approaches to advance the understanding of the molecular mechanisms that generate diverse cell types in contexts ranging from the embryo to evolution. </a:t>
            </a:r>
          </a:p>
        </p:txBody>
      </p:sp>
      <p:sp>
        <p:nvSpPr>
          <p:cNvPr id="15" name="TextBox 14"/>
          <p:cNvSpPr txBox="1"/>
          <p:nvPr/>
        </p:nvSpPr>
        <p:spPr>
          <a:xfrm>
            <a:off x="4191001" y="1587756"/>
            <a:ext cx="2571751" cy="7109639"/>
          </a:xfrm>
          <a:prstGeom prst="rect">
            <a:avLst/>
          </a:prstGeom>
          <a:noFill/>
        </p:spPr>
        <p:txBody>
          <a:bodyPr wrap="square" rtlCol="0">
            <a:spAutoFit/>
          </a:bodyPr>
          <a:lstStyle/>
          <a:p>
            <a:r>
              <a:rPr lang="en-US" sz="800" b="1" dirty="0" smtClean="0">
                <a:latin typeface="Gill Sans"/>
                <a:cs typeface="Gill Sans"/>
              </a:rPr>
              <a:t>Genetics</a:t>
            </a:r>
            <a:endParaRPr lang="en-US" sz="800" dirty="0" smtClean="0">
              <a:latin typeface="Gill Sans"/>
              <a:cs typeface="Gill Sans"/>
            </a:endParaRPr>
          </a:p>
          <a:p>
            <a:r>
              <a:rPr lang="en-US" sz="800" dirty="0" smtClean="0">
                <a:latin typeface="Gill Sans"/>
                <a:cs typeface="Gill Sans"/>
              </a:rPr>
              <a:t>The Genetics Program trains students to pursue careers in many different venues, including research in academic or industrial settings, health care, health policy, and education</a:t>
            </a:r>
            <a:r>
              <a:rPr lang="en-US" sz="800" dirty="0">
                <a:latin typeface="Gill Sans"/>
                <a:cs typeface="Gill Sans"/>
              </a:rPr>
              <a:t>. Our program offers opportunities in a broad array of areas overlying a consistent intellectual framework.</a:t>
            </a:r>
            <a:endParaRPr lang="en-US" sz="800" dirty="0" smtClean="0">
              <a:latin typeface="Gill Sans"/>
              <a:cs typeface="Gill Sans"/>
            </a:endParaRPr>
          </a:p>
          <a:p>
            <a:r>
              <a:rPr lang="en-US" sz="800" b="1" dirty="0" smtClean="0">
                <a:latin typeface="Gill Sans"/>
                <a:cs typeface="Gill Sans"/>
              </a:rPr>
              <a:t> </a:t>
            </a:r>
            <a:endParaRPr lang="en-US" sz="800" dirty="0" smtClean="0">
              <a:latin typeface="Gill Sans"/>
              <a:cs typeface="Gill Sans"/>
            </a:endParaRPr>
          </a:p>
          <a:p>
            <a:r>
              <a:rPr lang="en-US" sz="800" b="1" dirty="0" smtClean="0">
                <a:latin typeface="Gill Sans"/>
                <a:cs typeface="Gill Sans"/>
              </a:rPr>
              <a:t>Immunology</a:t>
            </a:r>
            <a:endParaRPr lang="en-US" sz="800" dirty="0" smtClean="0">
              <a:latin typeface="Gill Sans"/>
              <a:cs typeface="Gill Sans"/>
            </a:endParaRPr>
          </a:p>
          <a:p>
            <a:r>
              <a:rPr lang="en-US" sz="800" dirty="0" smtClean="0">
                <a:latin typeface="Gill Sans"/>
                <a:cs typeface="Gill Sans"/>
              </a:rPr>
              <a:t>The Immunology Program offers two tracks: Molecular, Cellular, and Translational Immunology (MCTI) and Computational and Systems Immunology (CSI). Our curriculum includes lab and foundation courses, immunology and computational biomedical sciences core courses.</a:t>
            </a:r>
          </a:p>
          <a:p>
            <a:r>
              <a:rPr lang="en-US" sz="800" b="1" dirty="0" smtClean="0">
                <a:latin typeface="Gill Sans"/>
                <a:cs typeface="Gill Sans"/>
              </a:rPr>
              <a:t> </a:t>
            </a:r>
            <a:endParaRPr lang="en-US" sz="800" dirty="0" smtClean="0">
              <a:latin typeface="Gill Sans"/>
              <a:cs typeface="Gill Sans"/>
            </a:endParaRPr>
          </a:p>
          <a:p>
            <a:r>
              <a:rPr lang="en-US" sz="800" b="1" dirty="0" smtClean="0">
                <a:latin typeface="Gill Sans"/>
                <a:cs typeface="Gill Sans"/>
              </a:rPr>
              <a:t>Microbiology and Immunology</a:t>
            </a:r>
            <a:endParaRPr lang="en-US" sz="800" dirty="0" smtClean="0">
              <a:latin typeface="Gill Sans"/>
              <a:cs typeface="Gill Sans"/>
            </a:endParaRPr>
          </a:p>
          <a:p>
            <a:r>
              <a:rPr lang="en-US" sz="800" dirty="0" smtClean="0">
                <a:latin typeface="Gill Sans"/>
                <a:cs typeface="Gill Sans"/>
              </a:rPr>
              <a:t>The Microbiology and Immunology Program has a holistic approach which considers the entirety of the system, from pathogenesis of autoimmune diseases to pathogen-produced virulence proteins that reprogram infected cells. </a:t>
            </a:r>
          </a:p>
          <a:p>
            <a:r>
              <a:rPr lang="en-US" sz="800" dirty="0" smtClean="0">
                <a:latin typeface="Gill Sans"/>
                <a:cs typeface="Gill Sans"/>
              </a:rPr>
              <a:t> </a:t>
            </a:r>
          </a:p>
          <a:p>
            <a:r>
              <a:rPr lang="en-US" sz="800" b="1" dirty="0" smtClean="0">
                <a:latin typeface="Gill Sans"/>
                <a:cs typeface="Gill Sans"/>
              </a:rPr>
              <a:t>Molecular and Cellular Physiology</a:t>
            </a:r>
            <a:endParaRPr lang="en-US" sz="800" dirty="0" smtClean="0">
              <a:latin typeface="Gill Sans"/>
              <a:cs typeface="Gill Sans"/>
            </a:endParaRPr>
          </a:p>
          <a:p>
            <a:r>
              <a:rPr lang="en-US" sz="800" dirty="0" smtClean="0">
                <a:latin typeface="Gill Sans"/>
                <a:cs typeface="Gill Sans"/>
              </a:rPr>
              <a:t>The Molecular and Cellular Physiology Program redefines the august field of Physiology, bringing cutting-edge approaches to the study of how life works. Our goal is to train students in how to think about science so that they can excel in a wide range of research-related careers. </a:t>
            </a:r>
            <a:endParaRPr lang="en-US" sz="800" b="1" dirty="0" smtClean="0">
              <a:latin typeface="Gill Sans"/>
              <a:cs typeface="Gill Sans"/>
            </a:endParaRPr>
          </a:p>
          <a:p>
            <a:endParaRPr lang="en-US" sz="800" dirty="0" smtClean="0">
              <a:latin typeface="Gill Sans"/>
              <a:cs typeface="Gill Sans"/>
            </a:endParaRPr>
          </a:p>
          <a:p>
            <a:r>
              <a:rPr lang="en-US" sz="800" b="1" dirty="0" smtClean="0">
                <a:latin typeface="Gill Sans"/>
                <a:cs typeface="Gill Sans"/>
              </a:rPr>
              <a:t>Neurosciences</a:t>
            </a:r>
            <a:endParaRPr lang="en-US" sz="800" dirty="0" smtClean="0">
              <a:latin typeface="Gill Sans"/>
              <a:cs typeface="Gill Sans"/>
            </a:endParaRPr>
          </a:p>
          <a:p>
            <a:r>
              <a:rPr lang="en-US" sz="800" dirty="0" smtClean="0">
                <a:latin typeface="Gill Sans"/>
                <a:cs typeface="Gill Sans"/>
              </a:rPr>
              <a:t>The Neurosciences Program trains students to become leaders in neuroscience research, education, and outreach. The program offers a flexible and rich research environment in which our researchers attempt to solve the major biological questions of our time.</a:t>
            </a:r>
          </a:p>
          <a:p>
            <a:r>
              <a:rPr lang="en-US" sz="800" dirty="0" smtClean="0">
                <a:latin typeface="Gill Sans"/>
                <a:cs typeface="Gill Sans"/>
              </a:rPr>
              <a:t> </a:t>
            </a:r>
          </a:p>
          <a:p>
            <a:r>
              <a:rPr lang="en-US" sz="800" b="1" dirty="0" smtClean="0">
                <a:latin typeface="Gill Sans"/>
                <a:cs typeface="Gill Sans"/>
              </a:rPr>
              <a:t>Stem Cell Biology and Regenerative Medicine</a:t>
            </a:r>
            <a:endParaRPr lang="en-US" sz="800" dirty="0" smtClean="0">
              <a:latin typeface="Gill Sans"/>
              <a:cs typeface="Gill Sans"/>
            </a:endParaRPr>
          </a:p>
          <a:p>
            <a:r>
              <a:rPr lang="en-US" sz="800" dirty="0" smtClean="0">
                <a:latin typeface="Gill Sans"/>
                <a:cs typeface="Gill Sans"/>
              </a:rPr>
              <a:t>The Stem Cell Biology &amp; Regenerative Medicine Program offers training at the intersection of basic science and clinical application.  Our program expands career opportunities by providing graduates with skills to encompass the continuum of basic, translational and clinical sciences.</a:t>
            </a:r>
          </a:p>
          <a:p>
            <a:r>
              <a:rPr lang="en-US" sz="800" dirty="0" smtClean="0">
                <a:latin typeface="Gill Sans"/>
                <a:cs typeface="Gill Sans"/>
              </a:rPr>
              <a:t> </a:t>
            </a:r>
          </a:p>
          <a:p>
            <a:r>
              <a:rPr lang="en-US" sz="800" b="1" dirty="0" smtClean="0">
                <a:latin typeface="Gill Sans"/>
                <a:cs typeface="Gill Sans"/>
              </a:rPr>
              <a:t>Structural Biology</a:t>
            </a:r>
            <a:endParaRPr lang="en-US" sz="800" dirty="0" smtClean="0">
              <a:latin typeface="Gill Sans"/>
              <a:cs typeface="Gill Sans"/>
            </a:endParaRPr>
          </a:p>
          <a:p>
            <a:r>
              <a:rPr lang="en-US" sz="800" dirty="0" smtClean="0">
                <a:latin typeface="Gill Sans"/>
                <a:cs typeface="Gill Sans"/>
              </a:rPr>
              <a:t>The Structural Biology Program emphasizes research training, with coursework covering quantitative approaches to biology. Department research tackles biological problems at the atomic level, using structural and biophysical methodologies to explain both function and disease.</a:t>
            </a:r>
          </a:p>
          <a:p>
            <a:endParaRPr lang="en-US" sz="800" dirty="0" smtClean="0">
              <a:latin typeface="Gill Sans"/>
              <a:cs typeface="Gill Sans"/>
            </a:endParaRPr>
          </a:p>
          <a:p>
            <a:endParaRPr lang="en-US" sz="800" dirty="0"/>
          </a:p>
        </p:txBody>
      </p:sp>
      <p:sp>
        <p:nvSpPr>
          <p:cNvPr id="16" name="TextBox 15"/>
          <p:cNvSpPr txBox="1"/>
          <p:nvPr/>
        </p:nvSpPr>
        <p:spPr>
          <a:xfrm>
            <a:off x="1753084" y="1237881"/>
            <a:ext cx="2491388" cy="538609"/>
          </a:xfrm>
          <a:prstGeom prst="rect">
            <a:avLst/>
          </a:prstGeom>
          <a:noFill/>
        </p:spPr>
        <p:txBody>
          <a:bodyPr wrap="none" rtlCol="0">
            <a:spAutoFit/>
          </a:bodyPr>
          <a:lstStyle/>
          <a:p>
            <a:r>
              <a:rPr lang="en-US" sz="1100" b="1" dirty="0">
                <a:latin typeface="Gill Sans"/>
              </a:rPr>
              <a:t>BIOSCIENCES HOME PROGRAMS</a:t>
            </a:r>
            <a:endParaRPr lang="en-US" sz="1100" dirty="0">
              <a:latin typeface="Gill Sans"/>
            </a:endParaRPr>
          </a:p>
          <a:p>
            <a:endParaRPr lang="en-US" dirty="0"/>
          </a:p>
        </p:txBody>
      </p:sp>
      <p:sp>
        <p:nvSpPr>
          <p:cNvPr id="17" name="TextBox 16"/>
          <p:cNvSpPr txBox="1"/>
          <p:nvPr/>
        </p:nvSpPr>
        <p:spPr>
          <a:xfrm rot="10800000" flipV="1">
            <a:off x="-62782" y="1956975"/>
            <a:ext cx="1720618" cy="2723823"/>
          </a:xfrm>
          <a:prstGeom prst="rect">
            <a:avLst/>
          </a:prstGeom>
          <a:noFill/>
        </p:spPr>
        <p:txBody>
          <a:bodyPr wrap="square" rtlCol="0">
            <a:spAutoFit/>
          </a:bodyPr>
          <a:lstStyle/>
          <a:p>
            <a:r>
              <a:rPr lang="en-US" sz="900" b="1" dirty="0" smtClean="0">
                <a:solidFill>
                  <a:schemeClr val="bg1"/>
                </a:solidFill>
                <a:latin typeface="Gill Sans"/>
              </a:rPr>
              <a:t>BIOSCIENCES AT A GLANCE</a:t>
            </a:r>
          </a:p>
          <a:p>
            <a:endParaRPr lang="en-US" sz="900" dirty="0">
              <a:solidFill>
                <a:schemeClr val="bg1"/>
              </a:solidFill>
              <a:latin typeface="Gill Sans"/>
            </a:endParaRPr>
          </a:p>
          <a:p>
            <a:r>
              <a:rPr lang="en-US" sz="900" dirty="0" smtClean="0">
                <a:solidFill>
                  <a:schemeClr val="bg1"/>
                </a:solidFill>
                <a:latin typeface="Gill Sans"/>
              </a:rPr>
              <a:t>PhD Candidates</a:t>
            </a:r>
          </a:p>
          <a:p>
            <a:r>
              <a:rPr lang="en-US" sz="900" dirty="0" smtClean="0">
                <a:solidFill>
                  <a:schemeClr val="bg1"/>
                </a:solidFill>
                <a:latin typeface="Gill Sans"/>
              </a:rPr>
              <a:t>647</a:t>
            </a:r>
          </a:p>
          <a:p>
            <a:endParaRPr lang="en-US" sz="900" dirty="0">
              <a:solidFill>
                <a:schemeClr val="bg1"/>
              </a:solidFill>
              <a:latin typeface="Gill Sans"/>
            </a:endParaRPr>
          </a:p>
          <a:p>
            <a:r>
              <a:rPr lang="en-US" sz="900" dirty="0" smtClean="0">
                <a:solidFill>
                  <a:schemeClr val="bg1"/>
                </a:solidFill>
                <a:latin typeface="Gill Sans"/>
              </a:rPr>
              <a:t>Universities Represented</a:t>
            </a:r>
          </a:p>
          <a:p>
            <a:r>
              <a:rPr lang="en-US" sz="900" dirty="0">
                <a:solidFill>
                  <a:schemeClr val="bg1"/>
                </a:solidFill>
                <a:latin typeface="Gill Sans"/>
              </a:rPr>
              <a:t>150+</a:t>
            </a:r>
          </a:p>
          <a:p>
            <a:endParaRPr lang="en-US" sz="900" dirty="0">
              <a:solidFill>
                <a:schemeClr val="bg1"/>
              </a:solidFill>
              <a:latin typeface="Gill Sans"/>
            </a:endParaRPr>
          </a:p>
          <a:p>
            <a:r>
              <a:rPr lang="en-US" sz="900" dirty="0">
                <a:solidFill>
                  <a:schemeClr val="bg1"/>
                </a:solidFill>
                <a:latin typeface="Gill Sans"/>
              </a:rPr>
              <a:t>C</a:t>
            </a:r>
            <a:r>
              <a:rPr lang="en-US" sz="900" dirty="0" smtClean="0">
                <a:solidFill>
                  <a:schemeClr val="bg1"/>
                </a:solidFill>
                <a:latin typeface="Gill Sans"/>
              </a:rPr>
              <a:t>ountries </a:t>
            </a:r>
            <a:r>
              <a:rPr lang="en-US" sz="900" dirty="0">
                <a:solidFill>
                  <a:schemeClr val="bg1"/>
                </a:solidFill>
                <a:latin typeface="Gill Sans"/>
              </a:rPr>
              <a:t>R</a:t>
            </a:r>
            <a:r>
              <a:rPr lang="en-US" sz="900" dirty="0" smtClean="0">
                <a:solidFill>
                  <a:schemeClr val="bg1"/>
                </a:solidFill>
                <a:latin typeface="Gill Sans"/>
              </a:rPr>
              <a:t>epresented</a:t>
            </a:r>
          </a:p>
          <a:p>
            <a:r>
              <a:rPr lang="en-US" sz="900" dirty="0">
                <a:solidFill>
                  <a:schemeClr val="bg1"/>
                </a:solidFill>
                <a:latin typeface="Gill Sans"/>
              </a:rPr>
              <a:t>30+</a:t>
            </a:r>
          </a:p>
          <a:p>
            <a:endParaRPr lang="en-US" sz="900" dirty="0">
              <a:solidFill>
                <a:schemeClr val="bg1"/>
              </a:solidFill>
              <a:latin typeface="Gill Sans"/>
            </a:endParaRPr>
          </a:p>
          <a:p>
            <a:r>
              <a:rPr lang="en-US" sz="900" dirty="0">
                <a:solidFill>
                  <a:schemeClr val="bg1"/>
                </a:solidFill>
                <a:latin typeface="Gill Sans"/>
              </a:rPr>
              <a:t>A</a:t>
            </a:r>
            <a:r>
              <a:rPr lang="en-US" sz="900" dirty="0" smtClean="0">
                <a:solidFill>
                  <a:schemeClr val="bg1"/>
                </a:solidFill>
                <a:latin typeface="Gill Sans"/>
              </a:rPr>
              <a:t>verage </a:t>
            </a:r>
            <a:r>
              <a:rPr lang="en-US" sz="900" dirty="0">
                <a:solidFill>
                  <a:schemeClr val="bg1"/>
                </a:solidFill>
                <a:latin typeface="Gill Sans"/>
              </a:rPr>
              <a:t>N</a:t>
            </a:r>
            <a:r>
              <a:rPr lang="en-US" sz="900" dirty="0" smtClean="0">
                <a:solidFill>
                  <a:schemeClr val="bg1"/>
                </a:solidFill>
                <a:latin typeface="Gill Sans"/>
              </a:rPr>
              <a:t>umber </a:t>
            </a:r>
            <a:r>
              <a:rPr lang="en-US" sz="900" dirty="0">
                <a:solidFill>
                  <a:schemeClr val="bg1"/>
                </a:solidFill>
                <a:latin typeface="Gill Sans"/>
              </a:rPr>
              <a:t>of Y</a:t>
            </a:r>
            <a:r>
              <a:rPr lang="en-US" sz="900" dirty="0" smtClean="0">
                <a:solidFill>
                  <a:schemeClr val="bg1"/>
                </a:solidFill>
                <a:latin typeface="Gill Sans"/>
              </a:rPr>
              <a:t>ears </a:t>
            </a:r>
          </a:p>
          <a:p>
            <a:r>
              <a:rPr lang="en-US" sz="900" dirty="0" smtClean="0">
                <a:solidFill>
                  <a:schemeClr val="bg1"/>
                </a:solidFill>
                <a:latin typeface="Gill Sans"/>
              </a:rPr>
              <a:t>to </a:t>
            </a:r>
            <a:r>
              <a:rPr lang="en-US" sz="900" dirty="0">
                <a:solidFill>
                  <a:schemeClr val="bg1"/>
                </a:solidFill>
                <a:latin typeface="Gill Sans"/>
              </a:rPr>
              <a:t>D</a:t>
            </a:r>
            <a:r>
              <a:rPr lang="en-US" sz="900" dirty="0" smtClean="0">
                <a:solidFill>
                  <a:schemeClr val="bg1"/>
                </a:solidFill>
                <a:latin typeface="Gill Sans"/>
              </a:rPr>
              <a:t>egree</a:t>
            </a:r>
          </a:p>
          <a:p>
            <a:r>
              <a:rPr lang="en-US" sz="900" dirty="0">
                <a:solidFill>
                  <a:schemeClr val="bg1"/>
                </a:solidFill>
                <a:latin typeface="Gill Sans"/>
              </a:rPr>
              <a:t>5.92 </a:t>
            </a:r>
          </a:p>
          <a:p>
            <a:endParaRPr lang="en-US" sz="900" dirty="0" smtClean="0">
              <a:solidFill>
                <a:schemeClr val="bg1"/>
              </a:solidFill>
              <a:latin typeface="Gill Sans"/>
            </a:endParaRPr>
          </a:p>
          <a:p>
            <a:r>
              <a:rPr lang="en-US" sz="900" dirty="0">
                <a:solidFill>
                  <a:schemeClr val="bg1"/>
                </a:solidFill>
                <a:latin typeface="Gill Sans"/>
              </a:rPr>
              <a:t>F</a:t>
            </a:r>
            <a:r>
              <a:rPr lang="en-US" sz="900" dirty="0" smtClean="0">
                <a:solidFill>
                  <a:schemeClr val="bg1"/>
                </a:solidFill>
                <a:latin typeface="Gill Sans"/>
              </a:rPr>
              <a:t>aculty Members</a:t>
            </a:r>
          </a:p>
          <a:p>
            <a:r>
              <a:rPr lang="en-US" sz="900" dirty="0">
                <a:solidFill>
                  <a:schemeClr val="bg1"/>
                </a:solidFill>
                <a:latin typeface="Gill Sans"/>
              </a:rPr>
              <a:t>350+</a:t>
            </a:r>
          </a:p>
          <a:p>
            <a:endParaRPr lang="en-US" sz="900" b="1" dirty="0">
              <a:solidFill>
                <a:schemeClr val="bg1"/>
              </a:solidFill>
              <a:latin typeface="Gill San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TotalTime>
  <Words>133</Words>
  <Application>Microsoft Office PowerPoint</Application>
  <PresentationFormat>On-screen Show (4:3)</PresentationFormat>
  <Paragraphs>201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Gill Sans</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Ghazala Siddiqui</dc:creator>
  <cp:lastModifiedBy>Siddiqui, Ghazala S</cp:lastModifiedBy>
  <cp:revision>17</cp:revision>
  <dcterms:created xsi:type="dcterms:W3CDTF">2014-07-03T02:02:37Z</dcterms:created>
  <dcterms:modified xsi:type="dcterms:W3CDTF">2014-07-07T19:43:23Z</dcterms:modified>
</cp:coreProperties>
</file>